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92" r:id="rId3"/>
    <p:sldId id="291" r:id="rId4"/>
    <p:sldId id="297" r:id="rId5"/>
    <p:sldId id="294" r:id="rId6"/>
    <p:sldId id="289" r:id="rId7"/>
    <p:sldId id="298" r:id="rId8"/>
    <p:sldId id="295" r:id="rId9"/>
    <p:sldId id="302" r:id="rId10"/>
    <p:sldId id="301" r:id="rId11"/>
    <p:sldId id="259" r:id="rId12"/>
    <p:sldId id="300" r:id="rId1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4CAD7-3161-4943-818E-21A48861428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06815DF-108F-4AB9-A2E7-64B682319CD5}">
      <dgm:prSet custT="1"/>
      <dgm:spPr/>
      <dgm:t>
        <a:bodyPr/>
        <a:lstStyle/>
        <a:p>
          <a:pPr rtl="0"/>
          <a:r>
            <a:rPr lang="es-ES" sz="1800" b="1" dirty="0">
              <a:latin typeface="Arial" panose="020B0604020202020204" pitchFamily="34" charset="0"/>
              <a:cs typeface="Arial" panose="020B0604020202020204" pitchFamily="34" charset="0"/>
            </a:rPr>
            <a:t>Quien más tiene debe CONTRIBUIR más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8DE7D1-0203-4CD4-86EC-025FD1FD62A4}" type="parTrans" cxnId="{EB6D9AD9-DBA4-4A4F-9BA4-9BE01C91CBE0}">
      <dgm:prSet/>
      <dgm:spPr/>
      <dgm:t>
        <a:bodyPr/>
        <a:lstStyle/>
        <a:p>
          <a:endParaRPr lang="es-ES"/>
        </a:p>
      </dgm:t>
    </dgm:pt>
    <dgm:pt modelId="{6AC4BDA3-D031-471D-81AB-6C13DDD278B3}" type="sibTrans" cxnId="{EB6D9AD9-DBA4-4A4F-9BA4-9BE01C91CBE0}">
      <dgm:prSet/>
      <dgm:spPr/>
      <dgm:t>
        <a:bodyPr/>
        <a:lstStyle/>
        <a:p>
          <a:endParaRPr lang="es-ES"/>
        </a:p>
      </dgm:t>
    </dgm:pt>
    <dgm:pt modelId="{12DA674B-7BA4-4120-9FEE-0F03748A8A7D}">
      <dgm:prSet custT="1"/>
      <dgm:spPr/>
      <dgm:t>
        <a:bodyPr/>
        <a:lstStyle/>
        <a:p>
          <a:pPr rtl="0"/>
          <a:r>
            <a:rPr lang="es-ES" sz="1500" b="1" dirty="0">
              <a:latin typeface="Arial" panose="020B0604020202020204" pitchFamily="34" charset="0"/>
              <a:cs typeface="Arial" panose="020B0604020202020204" pitchFamily="34" charset="0"/>
            </a:rPr>
            <a:t>No puede pagar la crisis la CLASE MEDIA Y TRABAJADORA</a:t>
          </a:r>
        </a:p>
      </dgm:t>
    </dgm:pt>
    <dgm:pt modelId="{140B6264-DA09-476E-AE27-FA3FE768AD71}" type="parTrans" cxnId="{519C6C29-14C3-4100-881C-26DD68AE4247}">
      <dgm:prSet/>
      <dgm:spPr/>
      <dgm:t>
        <a:bodyPr/>
        <a:lstStyle/>
        <a:p>
          <a:endParaRPr lang="es-ES"/>
        </a:p>
      </dgm:t>
    </dgm:pt>
    <dgm:pt modelId="{B3133FB4-0E9F-4785-8263-3EB36A1470A0}" type="sibTrans" cxnId="{519C6C29-14C3-4100-881C-26DD68AE4247}">
      <dgm:prSet/>
      <dgm:spPr/>
      <dgm:t>
        <a:bodyPr/>
        <a:lstStyle/>
        <a:p>
          <a:endParaRPr lang="es-ES"/>
        </a:p>
      </dgm:t>
    </dgm:pt>
    <dgm:pt modelId="{98A82FCF-CD2B-4672-97FE-413A863997EB}">
      <dgm:prSet custT="1"/>
      <dgm:spPr/>
      <dgm:t>
        <a:bodyPr/>
        <a:lstStyle/>
        <a:p>
          <a:pPr rtl="0"/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Una política fiscal para una España MÁS EFICIENTE,  MODERNA Y PRODUCTIVA</a:t>
          </a:r>
        </a:p>
      </dgm:t>
    </dgm:pt>
    <dgm:pt modelId="{1A8924F7-A63D-4485-B2CD-585B2F80A3F8}" type="parTrans" cxnId="{083027A7-CE62-4DC3-9F80-4F01282BA675}">
      <dgm:prSet/>
      <dgm:spPr/>
      <dgm:t>
        <a:bodyPr/>
        <a:lstStyle/>
        <a:p>
          <a:endParaRPr lang="es-ES"/>
        </a:p>
      </dgm:t>
    </dgm:pt>
    <dgm:pt modelId="{102322CF-5A2A-4187-82DB-68BCB01578EA}" type="sibTrans" cxnId="{083027A7-CE62-4DC3-9F80-4F01282BA675}">
      <dgm:prSet/>
      <dgm:spPr/>
      <dgm:t>
        <a:bodyPr/>
        <a:lstStyle/>
        <a:p>
          <a:endParaRPr lang="es-ES"/>
        </a:p>
      </dgm:t>
    </dgm:pt>
    <dgm:pt modelId="{228DA4D3-3EBA-4894-8216-1C90C1EC4A0F}">
      <dgm:prSet custT="1"/>
      <dgm:spPr/>
      <dgm:t>
        <a:bodyPr/>
        <a:lstStyle/>
        <a:p>
          <a:pPr rtl="0"/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Una política responsable, en línea con los ORGANISMOS EUROPEOS</a:t>
          </a:r>
          <a:endParaRPr lang="es-E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51CA49-6D98-438B-9E30-ECEC2C27DE3D}" type="parTrans" cxnId="{67A8DAB7-A3C0-4198-963B-240F55DCFAD9}">
      <dgm:prSet/>
      <dgm:spPr/>
      <dgm:t>
        <a:bodyPr/>
        <a:lstStyle/>
        <a:p>
          <a:endParaRPr lang="es-ES"/>
        </a:p>
      </dgm:t>
    </dgm:pt>
    <dgm:pt modelId="{805BE615-05C5-4CD0-A983-A1A84051CBC4}" type="sibTrans" cxnId="{67A8DAB7-A3C0-4198-963B-240F55DCFAD9}">
      <dgm:prSet/>
      <dgm:spPr/>
      <dgm:t>
        <a:bodyPr/>
        <a:lstStyle/>
        <a:p>
          <a:endParaRPr lang="es-ES"/>
        </a:p>
      </dgm:t>
    </dgm:pt>
    <dgm:pt modelId="{E2185544-F6B0-4901-8E19-AD31AF48CD29}" type="pres">
      <dgm:prSet presAssocID="{0384CAD7-3161-4943-818E-21A488614281}" presName="matrix" presStyleCnt="0">
        <dgm:presLayoutVars>
          <dgm:chMax val="1"/>
          <dgm:dir/>
          <dgm:resizeHandles val="exact"/>
        </dgm:presLayoutVars>
      </dgm:prSet>
      <dgm:spPr/>
    </dgm:pt>
    <dgm:pt modelId="{FBE03256-229D-42D4-9659-1D60AFCEF19E}" type="pres">
      <dgm:prSet presAssocID="{0384CAD7-3161-4943-818E-21A488614281}" presName="diamond" presStyleLbl="bgShp" presStyleIdx="0" presStyleCnt="1"/>
      <dgm:spPr/>
    </dgm:pt>
    <dgm:pt modelId="{CD1F9349-6041-4DB2-B2DD-2F3540FDE43C}" type="pres">
      <dgm:prSet presAssocID="{0384CAD7-3161-4943-818E-21A48861428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4C1DB49-7FB3-4EBB-B14F-D92FFB64039D}" type="pres">
      <dgm:prSet presAssocID="{0384CAD7-3161-4943-818E-21A48861428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3110150-B1F3-4DEE-B53B-8395857AF792}" type="pres">
      <dgm:prSet presAssocID="{0384CAD7-3161-4943-818E-21A48861428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B02F95C-C895-4780-90F9-4BB1ECBE796F}" type="pres">
      <dgm:prSet presAssocID="{0384CAD7-3161-4943-818E-21A48861428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19C6C29-14C3-4100-881C-26DD68AE4247}" srcId="{0384CAD7-3161-4943-818E-21A488614281}" destId="{12DA674B-7BA4-4120-9FEE-0F03748A8A7D}" srcOrd="1" destOrd="0" parTransId="{140B6264-DA09-476E-AE27-FA3FE768AD71}" sibTransId="{B3133FB4-0E9F-4785-8263-3EB36A1470A0}"/>
    <dgm:cxn modelId="{8A63284B-F4E9-4198-B35C-8B0B854EDCA8}" type="presOf" srcId="{0384CAD7-3161-4943-818E-21A488614281}" destId="{E2185544-F6B0-4901-8E19-AD31AF48CD29}" srcOrd="0" destOrd="0" presId="urn:microsoft.com/office/officeart/2005/8/layout/matrix3"/>
    <dgm:cxn modelId="{434B767E-EB87-4A0A-9784-413E7E3FB494}" type="presOf" srcId="{98A82FCF-CD2B-4672-97FE-413A863997EB}" destId="{A3110150-B1F3-4DEE-B53B-8395857AF792}" srcOrd="0" destOrd="0" presId="urn:microsoft.com/office/officeart/2005/8/layout/matrix3"/>
    <dgm:cxn modelId="{848E5D8B-9B8C-4126-98D0-08AFBF8B5BBA}" type="presOf" srcId="{706815DF-108F-4AB9-A2E7-64B682319CD5}" destId="{CD1F9349-6041-4DB2-B2DD-2F3540FDE43C}" srcOrd="0" destOrd="0" presId="urn:microsoft.com/office/officeart/2005/8/layout/matrix3"/>
    <dgm:cxn modelId="{083027A7-CE62-4DC3-9F80-4F01282BA675}" srcId="{0384CAD7-3161-4943-818E-21A488614281}" destId="{98A82FCF-CD2B-4672-97FE-413A863997EB}" srcOrd="2" destOrd="0" parTransId="{1A8924F7-A63D-4485-B2CD-585B2F80A3F8}" sibTransId="{102322CF-5A2A-4187-82DB-68BCB01578EA}"/>
    <dgm:cxn modelId="{67A8DAB7-A3C0-4198-963B-240F55DCFAD9}" srcId="{0384CAD7-3161-4943-818E-21A488614281}" destId="{228DA4D3-3EBA-4894-8216-1C90C1EC4A0F}" srcOrd="3" destOrd="0" parTransId="{7D51CA49-6D98-438B-9E30-ECEC2C27DE3D}" sibTransId="{805BE615-05C5-4CD0-A983-A1A84051CBC4}"/>
    <dgm:cxn modelId="{EFC731B9-61F5-4777-9C7B-67DA4C2E4CE0}" type="presOf" srcId="{12DA674B-7BA4-4120-9FEE-0F03748A8A7D}" destId="{24C1DB49-7FB3-4EBB-B14F-D92FFB64039D}" srcOrd="0" destOrd="0" presId="urn:microsoft.com/office/officeart/2005/8/layout/matrix3"/>
    <dgm:cxn modelId="{EB6D9AD9-DBA4-4A4F-9BA4-9BE01C91CBE0}" srcId="{0384CAD7-3161-4943-818E-21A488614281}" destId="{706815DF-108F-4AB9-A2E7-64B682319CD5}" srcOrd="0" destOrd="0" parTransId="{308DE7D1-0203-4CD4-86EC-025FD1FD62A4}" sibTransId="{6AC4BDA3-D031-471D-81AB-6C13DDD278B3}"/>
    <dgm:cxn modelId="{98057DFF-EC03-4538-9D6D-D91778263401}" type="presOf" srcId="{228DA4D3-3EBA-4894-8216-1C90C1EC4A0F}" destId="{2B02F95C-C895-4780-90F9-4BB1ECBE796F}" srcOrd="0" destOrd="0" presId="urn:microsoft.com/office/officeart/2005/8/layout/matrix3"/>
    <dgm:cxn modelId="{644E13DC-26BA-4C93-8BCA-1F7BEFDC51F6}" type="presParOf" srcId="{E2185544-F6B0-4901-8E19-AD31AF48CD29}" destId="{FBE03256-229D-42D4-9659-1D60AFCEF19E}" srcOrd="0" destOrd="0" presId="urn:microsoft.com/office/officeart/2005/8/layout/matrix3"/>
    <dgm:cxn modelId="{FCB42DC4-1A94-445A-B309-49397632E90D}" type="presParOf" srcId="{E2185544-F6B0-4901-8E19-AD31AF48CD29}" destId="{CD1F9349-6041-4DB2-B2DD-2F3540FDE43C}" srcOrd="1" destOrd="0" presId="urn:microsoft.com/office/officeart/2005/8/layout/matrix3"/>
    <dgm:cxn modelId="{0B041E5E-712A-4148-ADFB-151828731706}" type="presParOf" srcId="{E2185544-F6B0-4901-8E19-AD31AF48CD29}" destId="{24C1DB49-7FB3-4EBB-B14F-D92FFB64039D}" srcOrd="2" destOrd="0" presId="urn:microsoft.com/office/officeart/2005/8/layout/matrix3"/>
    <dgm:cxn modelId="{B9C31E04-A433-4C18-9FAB-B4AE712D4744}" type="presParOf" srcId="{E2185544-F6B0-4901-8E19-AD31AF48CD29}" destId="{A3110150-B1F3-4DEE-B53B-8395857AF792}" srcOrd="3" destOrd="0" presId="urn:microsoft.com/office/officeart/2005/8/layout/matrix3"/>
    <dgm:cxn modelId="{F41B33DD-9CFD-41EF-A269-0BF2A54D4BF0}" type="presParOf" srcId="{E2185544-F6B0-4901-8E19-AD31AF48CD29}" destId="{2B02F95C-C895-4780-90F9-4BB1ECBE796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03256-229D-42D4-9659-1D60AFCEF19E}">
      <dsp:nvSpPr>
        <dsp:cNvPr id="0" name=""/>
        <dsp:cNvSpPr/>
      </dsp:nvSpPr>
      <dsp:spPr>
        <a:xfrm>
          <a:off x="2965919" y="0"/>
          <a:ext cx="4639996" cy="463999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F9349-6041-4DB2-B2DD-2F3540FDE43C}">
      <dsp:nvSpPr>
        <dsp:cNvPr id="0" name=""/>
        <dsp:cNvSpPr/>
      </dsp:nvSpPr>
      <dsp:spPr>
        <a:xfrm>
          <a:off x="3406718" y="440799"/>
          <a:ext cx="1809598" cy="180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Arial" panose="020B0604020202020204" pitchFamily="34" charset="0"/>
              <a:cs typeface="Arial" panose="020B0604020202020204" pitchFamily="34" charset="0"/>
            </a:rPr>
            <a:t>Quien más tiene debe CONTRIBUIR más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95055" y="529136"/>
        <a:ext cx="1632924" cy="1632924"/>
      </dsp:txXfrm>
    </dsp:sp>
    <dsp:sp modelId="{24C1DB49-7FB3-4EBB-B14F-D92FFB64039D}">
      <dsp:nvSpPr>
        <dsp:cNvPr id="0" name=""/>
        <dsp:cNvSpPr/>
      </dsp:nvSpPr>
      <dsp:spPr>
        <a:xfrm>
          <a:off x="5355516" y="440799"/>
          <a:ext cx="1809598" cy="180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latin typeface="Arial" panose="020B0604020202020204" pitchFamily="34" charset="0"/>
              <a:cs typeface="Arial" panose="020B0604020202020204" pitchFamily="34" charset="0"/>
            </a:rPr>
            <a:t>No puede pagar la crisis la CLASE MEDIA Y TRABAJADORA</a:t>
          </a:r>
        </a:p>
      </dsp:txBody>
      <dsp:txXfrm>
        <a:off x="5443853" y="529136"/>
        <a:ext cx="1632924" cy="1632924"/>
      </dsp:txXfrm>
    </dsp:sp>
    <dsp:sp modelId="{A3110150-B1F3-4DEE-B53B-8395857AF792}">
      <dsp:nvSpPr>
        <dsp:cNvPr id="0" name=""/>
        <dsp:cNvSpPr/>
      </dsp:nvSpPr>
      <dsp:spPr>
        <a:xfrm>
          <a:off x="3406718" y="2389597"/>
          <a:ext cx="1809598" cy="180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Una política fiscal para una España MÁS EFICIENTE,  MODERNA Y PRODUCTIVA</a:t>
          </a:r>
        </a:p>
      </dsp:txBody>
      <dsp:txXfrm>
        <a:off x="3495055" y="2477934"/>
        <a:ext cx="1632924" cy="1632924"/>
      </dsp:txXfrm>
    </dsp:sp>
    <dsp:sp modelId="{2B02F95C-C895-4780-90F9-4BB1ECBE796F}">
      <dsp:nvSpPr>
        <dsp:cNvPr id="0" name=""/>
        <dsp:cNvSpPr/>
      </dsp:nvSpPr>
      <dsp:spPr>
        <a:xfrm>
          <a:off x="5355516" y="2389597"/>
          <a:ext cx="1809598" cy="180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Una política responsable, en línea con los ORGANISMOS EUROPEOS</a:t>
          </a:r>
          <a:endParaRPr lang="es-E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3853" y="2477934"/>
        <a:ext cx="1632924" cy="1632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64865-9192-4A60-96C4-6EBBDE1EE8C8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9387F-D11E-4773-BEB7-D45906156B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76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D2CA2-F6F3-4141-B069-EBBC3FA25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2D557C-E46B-3945-87CD-6B6E1C885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9F4A47-B968-494C-AD4B-1D2977D9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C84B-895C-4262-A4FB-57D753F4CE5E}" type="datetime1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4A15CC-4349-B446-BFF0-806B78EB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CCAFA6-9097-894A-893B-39000CCB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98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230F0-A648-D446-847E-D12B0B13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39E3DD-B856-014F-A386-5823A3BCB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582102-F128-FB47-AB64-F738B7418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318-24D1-4106-9FA9-2EC655BAED4C}" type="datetime1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C333E6-6C9E-D647-A589-469395DD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C8EFD0-FD16-7246-BDDA-C4DC29E6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5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AD3FC1-40FC-2841-B4F2-A23C3CA54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4642D1-69D9-0948-8BEA-241645F55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E76CA-9A89-2949-B204-2A79F3C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60E7-43FF-41C8-9B33-0DD83E10CBC2}" type="datetime1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356B3-8527-CB4E-9FD7-8FA508E1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5F2648-6E95-F346-9F63-4D040509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56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4A6BF-54E2-F749-BA84-21903387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063854-1F5C-0941-B946-8F2123FC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5F7CE7-DE47-0B45-A22A-8495AD5D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CF4-EF04-46F3-B121-191536EB1440}" type="datetime1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013BF-AC8E-9E4C-9F03-96DCA7FF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E8DDE-47F9-5F4C-96F6-47EDC1FB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5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F526-57F9-6147-9A91-AE0F49731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7EB5EF-5512-8947-ABFD-1E2697E2B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AE39EC-33F6-834E-A952-9382B7D6A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32E0-7168-4A34-8EC0-4CACB60AB6B2}" type="datetime1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B3DDD-27F3-FA48-9A0E-51CC4576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0CA6F-5776-B349-AE2D-F8577348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23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C317E-587F-6642-BD27-DC215F073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C1B4BF-61AF-4A41-9765-B93D99FCB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246571-204A-E94E-B790-596B6DB26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406F0F-BB28-3F4F-99D2-ECDB9C85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6AB-51BF-4436-9ACA-FAD83E398F41}" type="datetime1">
              <a:rPr lang="es-ES" smtClean="0"/>
              <a:t>30/09/2022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340455-5917-1847-B657-B2BACAD9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AEBE5B-6E07-7F41-B743-0A9C344A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49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2594C-FB13-604A-8782-B81DDCC1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217A54-BCEE-0B41-98CB-27A962E74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BF144C-640F-9245-8D39-84FFE9ECA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7B285A-AFE2-0443-922B-EB6E82D92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06D362-36D1-D549-8AAA-4D5ACB864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78DD00-2324-B444-A17A-6F6AF20A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E994-9929-44A7-982D-35D54155ABEA}" type="datetime1">
              <a:rPr lang="es-ES" smtClean="0"/>
              <a:t>30/09/2022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D6F889-AA76-3E40-9C7C-6A6C3D753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3E3727-C9EF-AB48-AED5-C34AF506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05D44-3680-684D-B8D2-AEA1CE96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A3E608-DA0D-5046-8779-7C1574CF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7706-CCBD-4F76-98FC-27AC8BFD0990}" type="datetime1">
              <a:rPr lang="es-ES" smtClean="0"/>
              <a:t>30/09/2022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5CBD27-7F84-4A4E-98AF-9B6A0F7D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84145F-6E35-1C4D-9363-CEB4864A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99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07EC45-4134-5742-9D53-64A9451D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A81F-A965-43B4-A764-0E6453F6F326}" type="datetime1">
              <a:rPr lang="es-ES" smtClean="0"/>
              <a:t>30/09/2022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626866-912A-154A-BFBD-0FC240BC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600E11-E8BF-CD42-9396-968D1820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3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18F5C-2A5D-1846-8FE9-4E2444B1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B1D47D-2935-024A-BD83-E9C8E93E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5D9299-559B-DF42-89C7-C814B2224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DE1076-F24B-4240-843A-A8D986E0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F15D-EFE9-4357-A5C0-0DABF17AD79A}" type="datetime1">
              <a:rPr lang="es-ES" smtClean="0"/>
              <a:t>30/09/2022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704E23-CEE7-EF48-A10C-0CD62BA5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B074EA-4AD1-4948-8BB0-A6A9A903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67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EE8B0-F05F-3846-9F22-31EC3919E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C7597D-1AE3-9F42-A50D-4D5B20DBB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53B907-852D-454F-939E-85A23BE33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BBFE7A-2E69-CE40-A6BE-625B2A6E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0EB0-6C2D-4583-A231-5227556C57AF}" type="datetime1">
              <a:rPr lang="es-ES" smtClean="0"/>
              <a:t>30/09/2022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129E04-5C5E-E044-B8DC-0869B3DC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3E50C3-4BD5-104C-80BF-3C5E5AF6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22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AB8753-6F34-394C-B4A4-DB823004C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86C497-C1ED-7045-B244-B1D94BBB3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4F7081-D87F-864C-A8D7-73DDA5B8E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72A4-6994-4D6C-9561-7069A4DCAEE6}" type="datetime1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F32D97-0FFF-9741-BBCA-882FAFD88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ECBC9D-D036-9844-B990-1CF1ECA51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CB02F-B35D-2D4D-AEFA-9B51DD66E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9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arcador de número de diapositiva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5CB02F-B35D-2D4D-AEFA-9B51DD66E78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49848" y="2340445"/>
            <a:ext cx="8862654" cy="2641813"/>
          </a:xfrm>
          <a:prstGeom prst="rect">
            <a:avLst/>
          </a:prstGeom>
          <a:solidFill>
            <a:srgbClr val="FCD6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MEDIDAS FISCALES </a:t>
            </a:r>
          </a:p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PARA LA JUSTICIA SOCIAL Y LA EFICIENCIA ECONÓMICA</a:t>
            </a:r>
          </a:p>
          <a:p>
            <a:pPr algn="ctr"/>
            <a:br>
              <a:rPr lang="es-ES" sz="2167" b="1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r>
              <a:rPr lang="es-ES" sz="2400" b="1" dirty="0">
                <a:solidFill>
                  <a:srgbClr val="0070C0"/>
                </a:solidFill>
                <a:latin typeface="Arial"/>
                <a:ea typeface="+mj-ea"/>
                <a:cs typeface="Arial"/>
              </a:rPr>
              <a:t>29 de septiembre de 2022</a:t>
            </a:r>
          </a:p>
        </p:txBody>
      </p:sp>
      <p:pic>
        <p:nvPicPr>
          <p:cNvPr id="7" name="Imagen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79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536830" y="1053193"/>
            <a:ext cx="3933645" cy="58782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 Sociedades (II)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72279" y="1986696"/>
            <a:ext cx="6601381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para que contribuyan quienes más tienen: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72279" y="274837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Limitación en un 50% la posibilidad de compensar las pérdidas de las filiales en los grupos consolidados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72279" y="425782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Afectará a grandes empresas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temporal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779698" y="3304964"/>
            <a:ext cx="5865962" cy="8281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Afectados: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3.609 empresas, el 0,2% de declarantes de Sociedades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779698" y="4466258"/>
            <a:ext cx="5865962" cy="76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2.439 millones entre 2023 y 2024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arcador de número de diapositiva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5CB02F-B35D-2D4D-AEFA-9B51DD66E78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511115" y="1548084"/>
            <a:ext cx="4784271" cy="579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Pagan más quienes más tienen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6128657" y="1548084"/>
            <a:ext cx="5378981" cy="579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Rebajas selectivas para quienes menos tienen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698044" y="2697374"/>
            <a:ext cx="4122965" cy="5050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impuesto de solidaridad de las grandes fortunas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98043" y="3546519"/>
            <a:ext cx="4122965" cy="5324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Subida IRPF a las rentas del capital por encima de 200.000 </a:t>
            </a:r>
            <a:r>
              <a:rPr lang="es-E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300.000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 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698043" y="4417201"/>
            <a:ext cx="4122965" cy="5324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Limitación de las bases negativas para grandes empresas </a:t>
            </a:r>
          </a:p>
        </p:txBody>
      </p:sp>
      <p:sp>
        <p:nvSpPr>
          <p:cNvPr id="8" name="Abrir corchete 7"/>
          <p:cNvSpPr/>
          <p:nvPr/>
        </p:nvSpPr>
        <p:spPr>
          <a:xfrm>
            <a:off x="514350" y="2065564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Abrir corchete 17"/>
          <p:cNvSpPr/>
          <p:nvPr/>
        </p:nvSpPr>
        <p:spPr>
          <a:xfrm>
            <a:off x="514350" y="2939174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Abrir corchete 19"/>
          <p:cNvSpPr/>
          <p:nvPr/>
        </p:nvSpPr>
        <p:spPr>
          <a:xfrm>
            <a:off x="516390" y="3812753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redondeado 21"/>
          <p:cNvSpPr/>
          <p:nvPr/>
        </p:nvSpPr>
        <p:spPr>
          <a:xfrm>
            <a:off x="6312345" y="3470702"/>
            <a:ext cx="4122965" cy="5050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Rebaja IRPF para rentas entre 15.000 y 21.000 euros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6312345" y="4311065"/>
            <a:ext cx="4122965" cy="5324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Rebaja adicional del 5% en el rendimiento neto de módulos para los autónomos</a:t>
            </a:r>
          </a:p>
          <a:p>
            <a:pPr algn="ctr"/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6312345" y="6046697"/>
            <a:ext cx="4122965" cy="5324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Rebaja del tipo del Impuesto de Sociedades del 25% al 23% a las pymes</a:t>
            </a:r>
          </a:p>
        </p:txBody>
      </p:sp>
      <p:sp>
        <p:nvSpPr>
          <p:cNvPr id="25" name="Abrir corchete 24"/>
          <p:cNvSpPr/>
          <p:nvPr/>
        </p:nvSpPr>
        <p:spPr>
          <a:xfrm>
            <a:off x="6128657" y="2073671"/>
            <a:ext cx="65314" cy="75933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Abrir corchete 25"/>
          <p:cNvSpPr/>
          <p:nvPr/>
        </p:nvSpPr>
        <p:spPr>
          <a:xfrm>
            <a:off x="6128657" y="2833038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Abrir corchete 26"/>
          <p:cNvSpPr/>
          <p:nvPr/>
        </p:nvSpPr>
        <p:spPr>
          <a:xfrm>
            <a:off x="6125255" y="3723209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redondeado 29"/>
          <p:cNvSpPr/>
          <p:nvPr/>
        </p:nvSpPr>
        <p:spPr>
          <a:xfrm>
            <a:off x="6312345" y="5178881"/>
            <a:ext cx="4122965" cy="5324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eleva la reducción para gastos deducibles en el régimen de estimación directa </a:t>
            </a:r>
          </a:p>
        </p:txBody>
      </p:sp>
      <p:sp>
        <p:nvSpPr>
          <p:cNvPr id="33" name="Abrir corchete 32"/>
          <p:cNvSpPr/>
          <p:nvPr/>
        </p:nvSpPr>
        <p:spPr>
          <a:xfrm>
            <a:off x="6128657" y="4577299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36" name="Abrir corchete 35"/>
          <p:cNvSpPr/>
          <p:nvPr/>
        </p:nvSpPr>
        <p:spPr>
          <a:xfrm>
            <a:off x="6132059" y="5447981"/>
            <a:ext cx="65314" cy="87357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redondeado 36"/>
          <p:cNvSpPr/>
          <p:nvPr/>
        </p:nvSpPr>
        <p:spPr>
          <a:xfrm>
            <a:off x="6312345" y="2591237"/>
            <a:ext cx="4122965" cy="5050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amplía de 14.000 a 15.000 euros las rentas exentas de IRPF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652163" y="914553"/>
            <a:ext cx="908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QUIRÚRGICAS PARA MEJORAR EL ESTADO DEL BIENESTAR 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92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arcador de número de diapositiva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5CB02F-B35D-2D4D-AEFA-9B51DD66E78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49848" y="2340445"/>
            <a:ext cx="8862654" cy="2641813"/>
          </a:xfrm>
          <a:prstGeom prst="rect">
            <a:avLst/>
          </a:prstGeom>
          <a:solidFill>
            <a:srgbClr val="FCD6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MEDIDAS FISCALES </a:t>
            </a:r>
          </a:p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PARA LA JUSTICIA SOCIAL Y LA EFICIENCIA ECONÓMICA</a:t>
            </a:r>
          </a:p>
          <a:p>
            <a:pPr algn="ctr"/>
            <a:br>
              <a:rPr lang="es-ES" sz="2167" b="1" dirty="0">
                <a:solidFill>
                  <a:schemeClr val="tx2"/>
                </a:solidFill>
                <a:latin typeface="Arial"/>
                <a:ea typeface="+mj-ea"/>
                <a:cs typeface="Arial"/>
              </a:rPr>
            </a:br>
            <a:r>
              <a:rPr lang="es-ES" sz="2400" b="1" dirty="0">
                <a:solidFill>
                  <a:srgbClr val="0070C0"/>
                </a:solidFill>
                <a:latin typeface="Arial"/>
                <a:ea typeface="+mj-ea"/>
                <a:cs typeface="Arial"/>
              </a:rPr>
              <a:t>29 de septiembre de 2022</a:t>
            </a:r>
          </a:p>
        </p:txBody>
      </p:sp>
      <p:pic>
        <p:nvPicPr>
          <p:cNvPr id="7" name="Imagen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65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557867" y="824050"/>
            <a:ext cx="977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 fiscal para para garantizar la cohesión social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82151" y="6125517"/>
            <a:ext cx="9264770" cy="492443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</a:t>
            </a:r>
            <a:r>
              <a:rPr kumimoji="0" lang="es-ES" sz="2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política fiscal EFICAZ en la lucha contra la inflación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43076575"/>
              </p:ext>
            </p:extLst>
          </p:nvPr>
        </p:nvGraphicFramePr>
        <p:xfrm>
          <a:off x="630447" y="1382006"/>
          <a:ext cx="10571834" cy="4639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93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99408" y="1522745"/>
            <a:ext cx="5489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Fiscalidad para una mayoría social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61245" y="2191355"/>
            <a:ext cx="5396088" cy="777131"/>
          </a:xfrm>
          <a:prstGeom prst="round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Rebaja del IVA de la electricidad y de otros impuestos a la energía eléctrica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61246" y="3294647"/>
            <a:ext cx="5396088" cy="777131"/>
          </a:xfrm>
          <a:prstGeom prst="round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Reducción del IVA del gas natural, leña y pellets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61246" y="4402448"/>
            <a:ext cx="5396087" cy="777131"/>
          </a:xfrm>
          <a:prstGeom prst="roundRect">
            <a:avLst/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Rebaja del IVA de las mascarillas quirúrgicas del 21% al superreducido del 4%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6276622" y="2175408"/>
            <a:ext cx="5508978" cy="773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Aumento de tres puntos de IRPF en rentas del capital superiores a 200.000 euros</a:t>
            </a:r>
            <a:endParaRPr kumimoji="0" lang="es-ES" sz="2000" b="1" i="0" u="sng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276622" y="3294647"/>
            <a:ext cx="5508977" cy="7730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Fijación de un tipo mínimo</a:t>
            </a:r>
            <a:r>
              <a:rPr kumimoji="0" lang="es-ES" sz="2000" b="1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del 15% en el Impuesto de Sociedades</a:t>
            </a:r>
            <a:endParaRPr kumimoji="0" lang="es-ES" sz="2000" b="1" i="0" u="sng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276623" y="4400416"/>
            <a:ext cx="5508976" cy="7730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Gravamen transitorio a </a:t>
            </a:r>
            <a:r>
              <a:rPr kumimoji="0" lang="es-ES" sz="2000" b="1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empresas energéticas y a la banca </a:t>
            </a:r>
            <a:endParaRPr kumimoji="0" lang="es-ES" sz="2000" b="1" i="0" u="sng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361246" y="5504154"/>
            <a:ext cx="5396088" cy="777131"/>
          </a:xfrm>
          <a:prstGeom prst="round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Tipo 0% del IVA a la importación de material sanitario, para vacunas y tests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6276623" y="5504154"/>
            <a:ext cx="5508976" cy="7730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Impuestos sobre transacciones financieras y servicios digitales</a:t>
            </a:r>
            <a:endParaRPr kumimoji="0" lang="es-ES" sz="2000" b="1" i="0" u="sng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671733" y="1522383"/>
            <a:ext cx="5520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 para grandes empresas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67644" y="853150"/>
            <a:ext cx="10611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UNA POLÍTICA FISCAL COHERENTE DESDE EL INICIO DE LA LEGISLATURA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35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398143" y="1053193"/>
            <a:ext cx="7453223" cy="58782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 de solidaridad de las grandes fortunas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72279" y="1986696"/>
            <a:ext cx="6428853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para que contribuyan quienes más tienen: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72279" y="278140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 de carácter temporal (2023 y 2024) para los patrimonios superiores a tres millones de euros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72279" y="429085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Evitará la doble imposición: la cuota abonada por el Impuesto de Patrimonio será deducible en el nuevo impuesto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5814203" y="3925980"/>
            <a:ext cx="5865962" cy="8281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Afectados potenciales: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23.000 contribuyentes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814203" y="4834278"/>
            <a:ext cx="5865962" cy="76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potencial: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1.500 millones de euros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814203" y="2781406"/>
            <a:ext cx="5865962" cy="10644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Gravamen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850038" y="2889420"/>
            <a:ext cx="3588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Entre 3 y 5 millones           1,7%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Entre 5 y 10 millones         2,1%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Más de 10 millones            3,5%</a:t>
            </a:r>
          </a:p>
          <a:p>
            <a:endParaRPr lang="es-ES" dirty="0"/>
          </a:p>
        </p:txBody>
      </p:sp>
      <p:sp>
        <p:nvSpPr>
          <p:cNvPr id="11" name="Flecha derecha 10"/>
          <p:cNvSpPr/>
          <p:nvPr/>
        </p:nvSpPr>
        <p:spPr>
          <a:xfrm>
            <a:off x="10222301" y="3011903"/>
            <a:ext cx="336430" cy="153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 derecha 18"/>
          <p:cNvSpPr/>
          <p:nvPr/>
        </p:nvSpPr>
        <p:spPr>
          <a:xfrm>
            <a:off x="10222301" y="3294116"/>
            <a:ext cx="336430" cy="153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derecha 23"/>
          <p:cNvSpPr/>
          <p:nvPr/>
        </p:nvSpPr>
        <p:spPr>
          <a:xfrm>
            <a:off x="10222301" y="3567664"/>
            <a:ext cx="336430" cy="153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851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752491" y="1053193"/>
            <a:ext cx="3623093" cy="58782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en el IRPF (I)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72279" y="1986696"/>
            <a:ext cx="6368468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para que contribuyan quienes más tienen: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72279" y="278140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 un punto, hasta el 27%, el gravamen en las rentas del capital entre 200.000 euros y 300.000 euros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72279" y="429085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rentas del capital superiores a 300.000 euros el tipo se eleva en dos puntos, hasta el 28%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805577" y="3806926"/>
            <a:ext cx="5865962" cy="8281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Afectados: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17.814 contribuyentes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805577" y="4832446"/>
            <a:ext cx="5865962" cy="76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204 millones en 2024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805577" y="2781406"/>
            <a:ext cx="5865962" cy="828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la brecha de tributación entre las rentas del trabajo y las del capital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95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657600" y="1053193"/>
            <a:ext cx="3579962" cy="58782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en el IRPF (II)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72279" y="1986696"/>
            <a:ext cx="4821174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para quienes menos tienen: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72279" y="278140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la reducción por rendimientos del trabajo de 18.000 a 21.000 euros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72279" y="4290856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mínimo de tributación sube  de 14.000 a 15.000 euros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779698" y="3105080"/>
            <a:ext cx="5865962" cy="1061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Beneficiarios: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aplica una rebaja para el 50% de trabajadores, ya que el salario mediano es de 21.000 euros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779698" y="4499288"/>
            <a:ext cx="5865962" cy="76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1.881 millones de euros de ahorro en dos años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266463" y="5839633"/>
            <a:ext cx="6065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Trabajador sin descendientes que gana 18.000 €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7341079" y="5884412"/>
            <a:ext cx="759125" cy="310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8031192" y="5685744"/>
            <a:ext cx="4781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Se ahorraría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746 euros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al año</a:t>
            </a: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Tributaría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40%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36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2924355" y="1053193"/>
            <a:ext cx="5788324" cy="8101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IRPF Rebaja Rendimientos del trabajo (EJEMPLOS)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34975" y="2379352"/>
            <a:ext cx="2952407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1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73658" y="2953968"/>
            <a:ext cx="3573510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 casado con dos descendientes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Sueldo de 19.000 euros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Declaración conjunta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373658" y="4703900"/>
            <a:ext cx="3573510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DEJARÍA DE PAGAR IRPF</a:t>
            </a:r>
          </a:p>
          <a:p>
            <a:pPr algn="ctr"/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SE AHORRARÍA </a:t>
            </a:r>
          </a:p>
          <a:p>
            <a:pPr algn="ctr"/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331 EUROS</a:t>
            </a:r>
          </a:p>
        </p:txBody>
      </p:sp>
      <p:sp>
        <p:nvSpPr>
          <p:cNvPr id="3" name="Flecha abajo 2"/>
          <p:cNvSpPr/>
          <p:nvPr/>
        </p:nvSpPr>
        <p:spPr>
          <a:xfrm>
            <a:off x="1849862" y="4347318"/>
            <a:ext cx="334795" cy="293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4476618" y="2379352"/>
            <a:ext cx="2952407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2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4215301" y="2953968"/>
            <a:ext cx="3573510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Pensionista mayor de </a:t>
            </a:r>
          </a:p>
          <a:p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65 años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Cobra una pensión de 16.500 euros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4215301" y="4703900"/>
            <a:ext cx="3573510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BENEFICIARÍA DE UN AHORRO DEL 47% </a:t>
            </a:r>
          </a:p>
          <a:p>
            <a:pPr algn="ctr"/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689 EUROS</a:t>
            </a:r>
          </a:p>
        </p:txBody>
      </p:sp>
      <p:sp>
        <p:nvSpPr>
          <p:cNvPr id="16" name="Flecha abajo 15"/>
          <p:cNvSpPr/>
          <p:nvPr/>
        </p:nvSpPr>
        <p:spPr>
          <a:xfrm>
            <a:off x="5691505" y="4347318"/>
            <a:ext cx="334795" cy="293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8318261" y="2379352"/>
            <a:ext cx="2952407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3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8056944" y="2953968"/>
            <a:ext cx="3573510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 monoparental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dos descendientes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Sueldo de 18.500 euros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8056944" y="4703900"/>
            <a:ext cx="3573510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BENEFICIARÍA DE UN AHORRO DE 516 EUROS EN EL IMPUESTO</a:t>
            </a:r>
          </a:p>
        </p:txBody>
      </p:sp>
      <p:sp>
        <p:nvSpPr>
          <p:cNvPr id="24" name="Flecha abajo 23"/>
          <p:cNvSpPr/>
          <p:nvPr/>
        </p:nvSpPr>
        <p:spPr>
          <a:xfrm>
            <a:off x="9533148" y="4347318"/>
            <a:ext cx="334795" cy="293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6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Medidas</a:t>
            </a:r>
            <a:r>
              <a:rPr kumimoji="0" lang="es-ES" sz="2400" b="1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fiscales para la justicia social y la eficiencia económica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3674853" y="1053193"/>
            <a:ext cx="3700732" cy="58782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en el IRPF (III)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72279" y="1986696"/>
            <a:ext cx="4893351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para quienes menos tienen: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72278" y="2592054"/>
            <a:ext cx="4893351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Rebaja adicional del 5% en el rendimiento neto de módulos para los autónomos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72279" y="4101504"/>
            <a:ext cx="4893350" cy="17903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eleva del 5% al 7% la reducción para gastos deducibles de difícil justificación en la tributación en régimen de estimación directa simplificada de los autónomos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779698" y="2855344"/>
            <a:ext cx="5805577" cy="11526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Beneficiarios: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577.688 autónomos en la rebaja de módulos y 956.452 autónomos en régimen de estimación directa simplificada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779698" y="4309936"/>
            <a:ext cx="5865962" cy="76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dos medidas suman 184 millones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67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2021-MHFP.G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53" y="6356350"/>
            <a:ext cx="1134110" cy="403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ángulo 34"/>
          <p:cNvSpPr/>
          <p:nvPr/>
        </p:nvSpPr>
        <p:spPr>
          <a:xfrm>
            <a:off x="2283278" y="-2650"/>
            <a:ext cx="9908722" cy="688449"/>
          </a:xfrm>
          <a:prstGeom prst="rect">
            <a:avLst/>
          </a:prstGeom>
          <a:solidFill>
            <a:srgbClr val="FC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ES" sz="24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fiscales para la justicia social y la eficiencia económica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674853" y="1053193"/>
            <a:ext cx="3821502" cy="58782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Impuesto Sociedades (I)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72280" y="1986696"/>
            <a:ext cx="4789834" cy="449036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para quienes menos tienen: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72280" y="2941918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Rebaja del tipo nominal del impuesto del 25% al 23% para las pequeñas empresas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72280" y="4451368"/>
            <a:ext cx="4409488" cy="130381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pequeñas empresas con una cifra de negocio inferior a un millón de euros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779699" y="3498506"/>
            <a:ext cx="5865962" cy="8281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Beneficiarios: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407.384 empresas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779699" y="4659800"/>
            <a:ext cx="5865962" cy="76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292 millones de euros de ahorro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CB02F-B35D-2D4D-AEFA-9B51DD66E78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98617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959</Words>
  <Application>Microsoft Office PowerPoint</Application>
  <PresentationFormat>Panorámica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ALC05SCCM02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Tejera Migens, María</dc:creator>
  <cp:lastModifiedBy>USUARIO1</cp:lastModifiedBy>
  <cp:revision>188</cp:revision>
  <cp:lastPrinted>2022-03-30T20:32:45Z</cp:lastPrinted>
  <dcterms:created xsi:type="dcterms:W3CDTF">2022-01-28T13:03:33Z</dcterms:created>
  <dcterms:modified xsi:type="dcterms:W3CDTF">2022-09-30T08:20:16Z</dcterms:modified>
</cp:coreProperties>
</file>